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2" r:id="rId1"/>
  </p:sldMasterIdLst>
  <p:sldIdLst>
    <p:sldId id="256" r:id="rId2"/>
    <p:sldId id="275" r:id="rId3"/>
    <p:sldId id="279" r:id="rId4"/>
    <p:sldId id="265" r:id="rId5"/>
    <p:sldId id="267" r:id="rId6"/>
    <p:sldId id="272" r:id="rId7"/>
    <p:sldId id="273" r:id="rId8"/>
    <p:sldId id="277" r:id="rId9"/>
    <p:sldId id="278" r:id="rId10"/>
    <p:sldId id="271" r:id="rId11"/>
    <p:sldId id="274" r:id="rId12"/>
    <p:sldId id="269" r:id="rId13"/>
    <p:sldId id="270" r:id="rId14"/>
    <p:sldId id="264" r:id="rId15"/>
    <p:sldId id="266" r:id="rId16"/>
    <p:sldId id="276" r:id="rId17"/>
    <p:sldId id="280" r:id="rId18"/>
    <p:sldId id="268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A7D"/>
    <a:srgbClr val="848487"/>
    <a:srgbClr val="8E8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F3467-FF4C-8FA2-BCEA-912F6F367735}" v="5" dt="2023-04-23T22:07:16.929"/>
    <p1510:client id="{30124051-2BE7-0A40-CD80-0DC9ABFD5271}" v="368" dt="2023-04-24T00:28:15.655"/>
    <p1510:client id="{3B1E1990-AF36-4A22-90CD-51DDA890045F}" v="3" dt="2023-04-23T22:07:45.938"/>
    <p1510:client id="{4D9DACE7-5D55-126C-F1C2-CEC01429E14C}" v="21" dt="2023-04-23T22:31:49.985"/>
    <p1510:client id="{52AC8ED0-6077-97E7-09E2-5E24D289060D}" v="1172" dt="2023-04-24T00:16:09.259"/>
    <p1510:client id="{53F853F8-AF61-04BF-9F65-6DA817A9EEF3}" v="1594" dt="2023-04-24T20:13:38.549"/>
    <p1510:client id="{9317FBB9-D8ED-EA8C-D582-E5A2BE4FFA03}" v="70" dt="2023-04-23T22:50:56.167"/>
    <p1510:client id="{A69BA98D-C55A-0127-C4EF-423369DCC2B5}" v="1" dt="2023-04-23T22:53:28.193"/>
    <p1510:client id="{B1EB80B4-6116-68E2-A47B-C8B2BEBE61AE}" v="824" dt="2023-04-23T23:48:49.015"/>
    <p1510:client id="{F7948AB4-0D91-71CA-BE35-F71180D08AE5}" v="626" dt="2023-04-23T23:43:15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3T23:12:49.6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8817 12297 16383 0 0,'5'-10'0'0'0,"7"-13"0"0"0,6-4 0 0 0,6-1 0 0 0,3-7 0 0 0,2 3 0 0 0,2-3 0 0 0,-5-1 0 0 0,-2 6 0 0 0,1 3 0 0 0,0 0 0 0 0,2 6 0 0 0,1 6 0 0 0,-5 0 0 0 0,0 4 0 0 0,0 2 0 0 0,2 4 0 0 0,-9 2 0 0 0,-12 2 0 0 0,-11 1 0 0 0,-11 0 0 0 0,-1 6 0 0 0,-13 1 0 0 0,-6 5 0 0 0,-2 1 0 0 0,1 2 0 0 0,2-1 0 0 0,3 8 0 0 0,-4-1 0 0 0,0 7 0 0 0,1 4 0 0 0,2 6 0 0 0,2 2 0 0 0,1 4 0 0 0,2-5 0 0 0,0-5 0 0 0,0 3 0 0 0,1 0 0 0 0,-1-7 0 0 0,6-3 0 0 0,1-1 0 0 0,0 0 0 0 0,-2 6 0 0 0,-6-3 0 0 0,-3-1 0 0 0,-1-5 0 0 0,0-2 0 0 0,2-4 0 0 0,0-5 0 0 0,2-5 0 0 0,5-8 0 0 0,8-14 0 0 0,12-15 0 0 0,11-13 0 0 0,11 2 0 0 0,2 2 0 0 0,4-2 0 0 0,7 0 0 0 0,4 8 0 0 0,-3 4 0 0 0,4-3 0 0 0,0 4 0 0 0,0 2 0 0 0,4-6 0 0 0,6-1 0 0 0,0-1 0 0 0,4 1 0 0 0,-8 0 0 0 0,-4 6 0 0 0,-4 8 0 0 0,-8 2 0 0 0,-2 4 0 0 0,0 4 0 0 0,2 3 0 0 0,-4-2 0 0 0,0-4 0 0 0,1-1 0 0 0,3 2 0 0 0,-3-2 0 0 0,0 1 0 0 0,2 2 0 0 0,-4-1 0 0 0,-4-5 0 0 0,-1 1 0 0 0,4 3 0 0 0,-7 3 0 0 0,-11 3 0 0 0,-15 4 0 0 0,-10 0 0 0 0,-6 2 0 0 0,-8 1 0 0 0,-2-1 0 0 0,-4 6 0 0 0,0 1 0 0 0,2 5 0 0 0,5 6 0 0 0,-3 4 0 0 0,-3 3 0 0 0,-1 4 0 0 0,4 1 0 0 0,3-5 0 0 0,3-1 0 0 0,2 6 0 0 0,7 2 0 0 0,8 1 0 0 0,7 0 0 0 0,10-6 0 0 0,11-7 0 0 0,8-7 0 0 0,7-6 0 0 0,3-4 0 0 0,3-8 0 0 0,-4-12 0 0 0,-2-5 0 0 0,0-2 0 0 0,1-3 0 0 0,-4-2 0 0 0,-1 4 0 0 0,-3 2 0 0 0,-1 4 0 0 0,-2 0 0 0 0,-4-1 0 0 0,0 2 0 0 0,5 0 0 0 0,-1-3 0 0 0,2 3 0 0 0,3-1 0 0 0,4 2 0 0 0,-3 0 0 0 0,0 2 0 0 0,2 5 0 0 0,2 2 0 0 0,-3 9 0 0 0,-11 4 0 0 0,-12 1 0 0 0,-6 10 0 0 0,-1 7 0 0 0,-6-1 0 0 0,-4 2 0 0 0,1 1 0 0 0,-3 2 0 0 0,3 1 0 0 0,-1 7 0 0 0,-2-4 0 0 0,1-1 0 0 0,5-2 0 0 0,0-4 0 0 0,1 3 0 0 0,-1-3 0 0 0,1 0 0 0 0,3-10 0 0 0,9-12 0 0 0,3-11 0 0 0,3-9 0 0 0,-1-8 0 0 0,5-3 0 0 0,1-2 0 0 0,3-1 0 0 0,0 0 0 0 0,3 0 0 0 0,-2 1 0 0 0,2 5 0 0 0,4 2 0 0 0,-2 1 0 0 0,-4-2 0 0 0,-4-1 0 0 0,-10 4 0 0 0,-8 10 0 0 0,-5 13 0 0 0,-3 11 0 0 0,-1 8 0 0 0,-1 2 0 0 0,2 1 0 0 0,3 2 0 0 0,5 2 0 0 0,-2-3 0 0 0,1-2 0 0 0,2 7 0 0 0,-3-3 0 0 0,-5 1 0 0 0,0-1 0 0 0,-2 2 0 0 0,-4-5 0 0 0,3-22 0 0 0,8-20 0 0 0,7-23 0 0 0,8-8 0 0 0,4-2 0 0 0,5 3 0 0 0,0 5 0 0 0,-2 5 0 0 0,2 9 0 0 0,-1 5 0 0 0,1 1 0 0 0,0-1 0 0 0,-4 0 0 0 0,-3-6 0 0 0,3 1 0 0 0,-2 2 0 0 0,0 0 0 0 0,2 4 0 0 0,0 3 0 0 0,3-2 0 0 0,-1-1 0 0 0,3 3 0 0 0,-1 11 0 0 0,-3 11 0 0 0,-8 11 0 0 0,-5 9 0 0 0,-7 0 0 0 0,-8 2 0 0 0,0 2 0 0 0,3 2 0 0 0,-7 2 0 0 0,1 0 0 0 0,3 1 0 0 0,-1-5 0 0 0,-1-2 0 0 0,1 1 0 0 0,0-4 0 0 0,2-10 0 0 0,4-13 0 0 0,10-10 0 0 0,9-8 0 0 0,9-1 0 0 0,2-1 0 0 0,3 3 0 0 0,-3 0 0 0 0,2 3 0 0 0,-3 0 0 0 0,0 2 0 0 0,3-1 0 0 0,3-3 0 0 0,2 2 0 0 0,3 4 0 0 0,-4-2 0 0 0,-11 3 0 0 0,-13 3 0 0 0,-11 3 0 0 0,-10 2 0 0 0,-5 3 0 0 0,-4 5 0 0 0,4 8 0 0 0,5 7 0 0 0,7 5 0 0 0,6 4 0 0 0,4 2 0 0 0,3 1 0 0 0,1 0 0 0 0,1 0 0 0 0,0 0 0 0 0,1 0 0 0 0,-2-1 0 0 0,6 0 0 0 0,11-5 0 0 0,4-2 0 0 0,2-5 0 0 0,-3 0 0 0 0,2-4 0 0 0,0-3 0 0 0,-2 1 0 0 0,0-2 0 0 0,2-2 0 0 0,2-3 0 0 0,-3 3 0 0 0,0 1 0 0 0,1-2 0 0 0,-2 3 0 0 0,4 0 0 0 0,5-2 0 0 0,6 3 0 0 0,3 4 0 0 0,0 1 0 0 0,-2-4 0 0 0,-1-3 0 0 0,-2 2 0 0 0,-7 4 0 0 0,3-1 0 0 0,-4 3 0 0 0,-1-2 0 0 0,1-3 0 0 0,0-4 0 0 0,-3 2 0 0 0,0 4 0 0 0,5 5 0 0 0,-1 4 0 0 0,0-1 0 0 0,-5 0 0 0 0,-5 1 0 0 0,-1-2 0 0 0,-3-1 0 0 0,-3 2 0 0 0,-4 2 0 0 0,-2 2 0 0 0,-1 2 0 0 0,-7-4 0 0 0,-3-1 0 0 0,-4 5 0 0 0,-5 4 0 0 0,-11 6 0 0 0,-5-3 0 0 0,-2-3 0 0 0,0-1 0 0 0,1-2 0 0 0,0 0 0 0 0,2 1 0 0 0,1-6 0 0 0,1-2 0 0 0,0 1 0 0 0,0-4 0 0 0,1-4 0 0 0,-1-1 0 0 0,1 3 0 0 0,-1-2 0 0 0,-5 3 0 0 0,-1-3 0 0 0,-1 1 0 0 0,-3 4 0 0 0,0 2 0 0 0,-3-1 0 0 0,0 0 0 0 0,2-4 0 0 0,4 2 0 0 0,2-4 0 0 0,8 1 0 0 0,3-2 0 0 0,1 1 0 0 0,-2 4 0 0 0,0-2 0 0 0,-2-3 0 0 0,-1-5 0 0 0,-1-3 0 0 0,4-8 0 0 0,17-14 0 0 0,10-14 0 0 0,19-8 0 0 0,17-11 0 0 0,12-9 0 0 0,12-4 0 0 0,1-1 0 0 0,6-1 0 0 0,-5 6 0 0 0,2 2 0 0 0,0 6 0 0 0,-6 7 0 0 0,-3 4 0 0 0,-1 5 0 0 0,5 3 0 0 0,2 2 0 0 0,-4 0 0 0 0,3 5 0 0 0,1 2 0 0 0,4 0 0 0 0,8-2 0 0 0,-1-2 0 0 0,4-1 0 0 0,-7 3 0 0 0,-6 7 0 0 0,-3 0 0 0 0,-2-1 0 0 0,-6 1 0 0 0,-3 0 0 0 0,-4 2 0 0 0,-6 4 0 0 0,-4-2 0 0 0,-3 2 0 0 0,-3 3 0 0 0,-2 2 0 0 0,0 3 0 0 0,0 1 0 0 0,0 1 0 0 0,0 2 0 0 0,0-1 0 0 0,-4-4 0 0 0,-7-8 0 0 0,-7-11 0 0 0,-10-7 0 0 0,-10-3 0 0 0,-3-1 0 0 0,-6-1 0 0 0,-4 7 0 0 0,-3-3 0 0 0,2 0 0 0 0,-5-6 0 0 0,2-2 0 0 0,1 7 0 0 0,4-3 0 0 0,6 1 0 0 0,1 0 0 0 0,2 2 0 0 0,-2 0 0 0 0,2-4 0 0 0,3-1 0 0 0,2 1 0 0 0,-2 1 0 0 0,-4 2 0 0 0,-6 1 0 0 0,1 1 0 0 0,-2 6 0 0 0,-8 7 0 0 0,-8 7 0 0 0,-4 5 0 0 0,-1 3 0 0 0,-2 3 0 0 0,-5 1 0 0 0,-9 5 0 0 0,-10 2 0 0 0,-4 0 0 0 0,0-2 0 0 0,2-2 0 0 0,-3 4 0 0 0,2 5 0 0 0,1 1 0 0 0,8-3 0 0 0,10-2 0 0 0,7 1 0 0 0,7 0 0 0 0,0 3 0 0 0,0 0 0 0 0,7 1 0 0 0,-1 5 0 0 0,-1 4 0 0 0,5 2 0 0 0,2-2 0 0 0,0 0 0 0 0,5 1 0 0 0,0 1 0 0 0,-1-3 0 0 0,3-1 0 0 0,-1-3 0 0 0,3 0 0 0 0,4 2 0 0 0,5 2 0 0 0,-3 3 0 0 0,2 3 0 0 0,1 0 0 0 0,2-8 0 0 0,2-13 0 0 0,2-14 0 0 0,0-14 0 0 0,1-15 0 0 0,6-11 0 0 0,6-2 0 0 0,1-4 0 0 0,-1 3 0 0 0,2 4 0 0 0,-1 0 0 0 0,2 8 0 0 0,-1 6 0 0 0,2 2 0 0 0,-2 2 0 0 0,1 6 0 0 0,0 1 0 0 0,-5-1 0 0 0,3-2 0 0 0,-2-1 0 0 0,3-2 0 0 0,-2-2 0 0 0,-2 10 0 0 0,-8 8 0 0 0,-5 10 0 0 0,-6 12 0 0 0,-7 2 0 0 0,-6 1 0 0 0,-4-4 0 0 0,-3 3 0 0 0,3 4 0 0 0,2-2 0 0 0,-1-2 0 0 0,4 1 0 0 0,1-2 0 0 0,4 3 0 0 0,4 3 0 0 0,4 4 0 0 0,4 3 0 0 0,2 3 0 0 0,2 1 0 0 0,1 1 0 0 0,-6-5 0 0 0,0-1 0 0 0,-1 0 0 0 0,-4-4 0 0 0,0-10 0 0 0,7-7 0 0 0,3-10 0 0 0,2-7 0 0 0,1-8 0 0 0,5 1 0 0 0,1-2 0 0 0,4 4 0 0 0,5-1 0 0 0,-1-1 0 0 0,2-3 0 0 0,-2-2 0 0 0,1 3 0 0 0,2 6 0 0 0,-7 6 0 0 0,-6 9 0 0 0,-9 6 0 0 0,-4 6 0 0 0,-6 8 0 0 0,-7 0 0 0 0,1 2 0 0 0,-2-2 0 0 0,2 0 0 0 0,0-2 0 0 0,2 1 0 0 0,4 3 0 0 0,4 3 0 0 0,4 2 0 0 0,-3-3 0 0 0,0 1 0 0 0,1 0 0 0 0,1 2 0 0 0,8-8 0 0 0,2-13 0 0 0,5-11 0 0 0,7-15 0 0 0,5-4 0 0 0,-1-3 0 0 0,-4 0 0 0 0,0-2 0 0 0,-3 0 0 0 0,-3 0 0 0 0,0 6 0 0 0,0 1 0 0 0,2 1 0 0 0,4 3 0 0 0,0 0 0 0 0,-9 4 0 0 0,-11 5 0 0 0,-9 3 0 0 0,-8 4 0 0 0,-6 3 0 0 0,1 6 0 0 0,1 7 0 0 0,-2 2 0 0 0,5 3 0 0 0,0 0 0 0 0,4 1 0 0 0,4 3 0 0 0,5 2 0 0 0,4 4 0 0 0,2 1 0 0 0,2 1 0 0 0,1 1 0 0 0,0 0 0 0 0,0 1 0 0 0,-1-1 0 0 0,1 0 0 0 0,-1-10 0 0 0,1-13 0 0 0,-1-14 0 0 0,5-10 0 0 0,1-7 0 0 0,1-5 0 0 0,3 2 0 0 0,0 2 0 0 0,-1-1 0 0 0,3 4 0 0 0,4 6 0 0 0,-1 1 0 0 0,-2-3 0 0 0,-4-3 0 0 0,1 3 0 0 0,5 3 0 0 0,0 0 0 0 0,-4-3 0 0 0,3 2 0 0 0,-7 3 0 0 0,-10 9 0 0 0,-3 11 0 0 0,-2 9 0 0 0,1 6 0 0 0,-4 0 0 0 0,1 2 0 0 0,-4-4 0 0 0,1-1 0 0 0,3 3 0 0 0,-3-3 0 0 0,2 0 0 0 0,2 2 0 0 0,3 3 0 0 0,-3-3 0 0 0,0 0 0 0 0,-3-4 0 0 0,1 1 0 0 0,1 2 0 0 0,-2-2 0 0 0,1 1 0 0 0,2 2 0 0 0,3 2 0 0 0,-3 3 0 0 0,0 2 0 0 0,-3-4 0 0 0,0-1 0 0 0,2 1 0 0 0,3 1 0 0 0,3-3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261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6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9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002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2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7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1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1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7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7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orgene.com.br/a-pcr-na-identificacao-genetica/" TargetMode="External"/><Relationship Id="rId2" Type="http://schemas.openxmlformats.org/officeDocument/2006/relationships/hyperlink" Target="https://www.embrapa.br/olhares-para-2030/artigo/-/asset_publisher/SNN1QE9zUPS2/content/francisco-jose-lima-aragao?inheritRedirect=true#:~:text=A%20tecnologia%20do%20DNA%20recombinante,primeira%20mol%C3%A9cula%20de%20DNA%20recombinante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5E287-3C7E-FCE4-470B-A28B4AEAF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1947" y="514537"/>
            <a:ext cx="6323519" cy="4041648"/>
          </a:xfrm>
        </p:spPr>
        <p:txBody>
          <a:bodyPr>
            <a:normAutofit/>
          </a:bodyPr>
          <a:lstStyle/>
          <a:p>
            <a:r>
              <a:rPr lang="pt-BR"/>
              <a:t>Tecnologia do DNA Recombinante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83354E-4C3B-EB86-AD08-53535A644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1947" y="4642449"/>
            <a:ext cx="6323520" cy="16916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1800"/>
              <a:t>Aline </a:t>
            </a:r>
            <a:r>
              <a:rPr lang="pt-BR" sz="1800" err="1"/>
              <a:t>Nataly</a:t>
            </a:r>
            <a:r>
              <a:rPr lang="pt-BR" sz="1800"/>
              <a:t> Lima de Moura - 164905</a:t>
            </a:r>
          </a:p>
          <a:p>
            <a:r>
              <a:rPr lang="pt-BR" sz="1800"/>
              <a:t>Guilherme Araújo Mendes de Souza - 156437</a:t>
            </a:r>
          </a:p>
          <a:p>
            <a:r>
              <a:rPr lang="pt-BR" sz="1800" err="1"/>
              <a:t>Luis</a:t>
            </a:r>
            <a:r>
              <a:rPr lang="pt-BR" sz="1800"/>
              <a:t> Alberto Mendoza Pena - 148862</a:t>
            </a:r>
          </a:p>
          <a:p>
            <a:r>
              <a:rPr lang="pt-BR" sz="1800"/>
              <a:t>Renata Moura Barreto - 163983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F80B31-D942-4321-A7CC-3FF24C30A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68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DE213B-0A4F-4E9E-9153-8B0C2D046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969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592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3B4207D-3C79-5570-B138-925FA1E459E9}"/>
              </a:ext>
            </a:extLst>
          </p:cNvPr>
          <p:cNvSpPr txBox="1"/>
          <p:nvPr/>
        </p:nvSpPr>
        <p:spPr>
          <a:xfrm>
            <a:off x="872006" y="217331"/>
            <a:ext cx="60058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7200"/>
              <a:t>Transgênico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1DAE393B-FBBD-F8A0-182F-5454C022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855" y="823644"/>
            <a:ext cx="3877613" cy="2613472"/>
          </a:xfrm>
          <a:prstGeom prst="rect">
            <a:avLst/>
          </a:prstGeom>
        </p:spPr>
      </p:pic>
      <p:pic>
        <p:nvPicPr>
          <p:cNvPr id="5" name="Imagem 5" descr="Pessoa segurando uma maçã&#10;&#10;Descrição gerada automaticamente">
            <a:extLst>
              <a:ext uri="{FF2B5EF4-FFF2-40B4-BE49-F238E27FC236}">
                <a16:creationId xmlns:a16="http://schemas.microsoft.com/office/drawing/2014/main" id="{8B4F36F9-BA39-3BB9-E9FE-AF65480BD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611" y="3820002"/>
            <a:ext cx="3923763" cy="25665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219028-F0E5-A4FD-5566-38048F2BB6D1}"/>
              </a:ext>
            </a:extLst>
          </p:cNvPr>
          <p:cNvSpPr txBox="1"/>
          <p:nvPr/>
        </p:nvSpPr>
        <p:spPr>
          <a:xfrm>
            <a:off x="579549" y="1271788"/>
            <a:ext cx="6295622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>
              <a:latin typeface="Century Schoolbook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pt-BR" sz="2800">
                <a:latin typeface="Century Schoolbook"/>
                <a:cs typeface="Arial"/>
              </a:rPr>
              <a:t>Feita  in vitro</a:t>
            </a:r>
          </a:p>
          <a:p>
            <a:pPr marL="457200" indent="-457200">
              <a:buFont typeface="Arial"/>
              <a:buChar char="•"/>
            </a:pPr>
            <a:endParaRPr lang="pt-BR" sz="2800">
              <a:latin typeface="Century Schoolbook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pt-BR" sz="2800">
                <a:latin typeface="Century Schoolbook"/>
                <a:cs typeface="Arial"/>
              </a:rPr>
              <a:t>Região codificadora pode ser mantida intacta e a região reguladora do gene alterada</a:t>
            </a:r>
          </a:p>
          <a:p>
            <a:pPr marL="457200" indent="-457200">
              <a:buFont typeface="Arial"/>
              <a:buChar char="•"/>
            </a:pPr>
            <a:endParaRPr lang="pt-BR" sz="2800">
              <a:latin typeface="Century Schoolbook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pt-BR" sz="2800">
                <a:latin typeface="Century Schoolbook"/>
                <a:cs typeface="Arial"/>
              </a:rPr>
              <a:t>Transgênico = organismo com genoma alterado</a:t>
            </a:r>
          </a:p>
          <a:p>
            <a:pPr marL="457200" indent="-457200">
              <a:buFont typeface="Arial"/>
              <a:buChar char="•"/>
            </a:pPr>
            <a:endParaRPr lang="pt-BR" sz="2800">
              <a:latin typeface="Century Schoolbook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pt-BR" sz="2800" err="1">
                <a:latin typeface="Century Schoolbook"/>
                <a:cs typeface="Arial"/>
              </a:rPr>
              <a:t>Transgene</a:t>
            </a:r>
            <a:r>
              <a:rPr lang="pt-BR" sz="2800">
                <a:latin typeface="Century Schoolbook"/>
                <a:cs typeface="Arial"/>
              </a:rPr>
              <a:t> = gene introduzido</a:t>
            </a:r>
            <a:endParaRPr lang="pt-BR"/>
          </a:p>
          <a:p>
            <a:pPr marL="457200" indent="-457200">
              <a:buFont typeface="Arial"/>
              <a:buChar char="•"/>
            </a:pPr>
            <a:endParaRPr lang="pt-BR" sz="2800">
              <a:latin typeface="Century Schoolbook"/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pt-BR" sz="2800">
              <a:latin typeface="Century Schoolbook"/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pt-BR" sz="2800">
              <a:latin typeface="Century Schoolbook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766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6" descr="Diagrama&#10;&#10;Descrição gerada automaticamente">
            <a:extLst>
              <a:ext uri="{FF2B5EF4-FFF2-40B4-BE49-F238E27FC236}">
                <a16:creationId xmlns:a16="http://schemas.microsoft.com/office/drawing/2014/main" id="{B672D46F-1E60-6F3D-008A-F56B62278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0" t="-405" r="36344" b="39307"/>
          <a:stretch/>
        </p:blipFill>
        <p:spPr>
          <a:xfrm>
            <a:off x="388849" y="312441"/>
            <a:ext cx="4607884" cy="6131654"/>
          </a:xfrm>
          <a:prstGeom prst="rect">
            <a:avLst/>
          </a:prstGeom>
        </p:spPr>
      </p:pic>
      <p:pic>
        <p:nvPicPr>
          <p:cNvPr id="7" name="Imagem 7" descr="Diagrama&#10;&#10;Descrição gerada automaticamente">
            <a:extLst>
              <a:ext uri="{FF2B5EF4-FFF2-40B4-BE49-F238E27FC236}">
                <a16:creationId xmlns:a16="http://schemas.microsoft.com/office/drawing/2014/main" id="{EF9A5252-698A-0C6E-0A61-5551ED223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58" t="-2797" r="-295" b="50048"/>
          <a:stretch/>
        </p:blipFill>
        <p:spPr>
          <a:xfrm>
            <a:off x="3876878" y="40784"/>
            <a:ext cx="3814245" cy="587265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CA74452-87EB-F6A2-F731-658125DC5FF2}"/>
              </a:ext>
            </a:extLst>
          </p:cNvPr>
          <p:cNvSpPr/>
          <p:nvPr/>
        </p:nvSpPr>
        <p:spPr>
          <a:xfrm>
            <a:off x="3724141" y="5604993"/>
            <a:ext cx="1416675" cy="7298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2B50FF88-EB69-C946-4916-64F17325BDFD}"/>
                  </a:ext>
                </a:extLst>
              </p14:cNvPr>
              <p14:cNvContentPartPr/>
              <p14:nvPr/>
            </p14:nvContentPartPr>
            <p14:xfrm>
              <a:off x="3716163" y="5247558"/>
              <a:ext cx="865697" cy="741033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2B50FF88-EB69-C946-4916-64F17325BD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8165" y="5229572"/>
                <a:ext cx="901333" cy="776646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2A2CC-6199-BB3B-46D8-CE71FDFBE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6" t="52734" r="5576" b="122"/>
          <a:stretch/>
        </p:blipFill>
        <p:spPr>
          <a:xfrm>
            <a:off x="7579554" y="2079939"/>
            <a:ext cx="3593922" cy="417137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22D0D34-1F1C-A848-FCEE-B156BB299802}"/>
              </a:ext>
            </a:extLst>
          </p:cNvPr>
          <p:cNvSpPr/>
          <p:nvPr/>
        </p:nvSpPr>
        <p:spPr>
          <a:xfrm>
            <a:off x="4931534" y="5905499"/>
            <a:ext cx="2339661" cy="5366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514CC7A-871E-3733-98C5-BFABF4C050DE}"/>
              </a:ext>
            </a:extLst>
          </p:cNvPr>
          <p:cNvSpPr/>
          <p:nvPr/>
        </p:nvSpPr>
        <p:spPr>
          <a:xfrm>
            <a:off x="7116892" y="357664"/>
            <a:ext cx="4057185" cy="17461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8249D78-A2DA-6383-E94A-478DA785899C}"/>
              </a:ext>
            </a:extLst>
          </p:cNvPr>
          <p:cNvSpPr/>
          <p:nvPr/>
        </p:nvSpPr>
        <p:spPr>
          <a:xfrm>
            <a:off x="6813467" y="1716973"/>
            <a:ext cx="2216727" cy="1078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6D1883C-1211-45EB-CB69-FC49972DD509}"/>
              </a:ext>
            </a:extLst>
          </p:cNvPr>
          <p:cNvSpPr/>
          <p:nvPr/>
        </p:nvSpPr>
        <p:spPr>
          <a:xfrm>
            <a:off x="6952012" y="5903024"/>
            <a:ext cx="4215740" cy="5343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835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2AE1E81-D44A-D68B-A9EF-CE601A050944}"/>
              </a:ext>
            </a:extLst>
          </p:cNvPr>
          <p:cNvSpPr txBox="1"/>
          <p:nvPr/>
        </p:nvSpPr>
        <p:spPr>
          <a:xfrm>
            <a:off x="810017" y="568956"/>
            <a:ext cx="814647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600"/>
              <a:t>Aplicações Transgênicos 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80B36D86-82FF-DB90-3C7D-30A30B54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798" y="852800"/>
            <a:ext cx="3648863" cy="1719135"/>
          </a:xfrm>
          <a:prstGeom prst="rect">
            <a:avLst/>
          </a:prstGeom>
        </p:spPr>
      </p:pic>
      <p:pic>
        <p:nvPicPr>
          <p:cNvPr id="5" name="Imagem 5" descr="Diagrama, Desenho técnico&#10;&#10;Descrição gerada automaticamente">
            <a:extLst>
              <a:ext uri="{FF2B5EF4-FFF2-40B4-BE49-F238E27FC236}">
                <a16:creationId xmlns:a16="http://schemas.microsoft.com/office/drawing/2014/main" id="{39AA5A48-5EF5-44E1-A3FE-193652EC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347" y="4662623"/>
            <a:ext cx="3648866" cy="1670577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7356C26-811C-D760-0A93-12379BEEC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414" y="2761832"/>
            <a:ext cx="3648066" cy="17192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EADD88-840E-FA71-0400-3B59461F3423}"/>
              </a:ext>
            </a:extLst>
          </p:cNvPr>
          <p:cNvSpPr txBox="1"/>
          <p:nvPr/>
        </p:nvSpPr>
        <p:spPr>
          <a:xfrm>
            <a:off x="578069" y="2691086"/>
            <a:ext cx="610651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u="sng" dirty="0"/>
              <a:t>Medicina</a:t>
            </a:r>
            <a:r>
              <a:rPr lang="pt-BR" dirty="0"/>
              <a:t>: Síndrome do X frágil</a:t>
            </a:r>
          </a:p>
          <a:p>
            <a:pPr marL="1657350" lvl="3" indent="-285750">
              <a:buFont typeface="Calibri"/>
              <a:buChar char="-"/>
            </a:pPr>
            <a:r>
              <a:rPr lang="pt-BR" dirty="0"/>
              <a:t>Distúrbio neuropsiquiátrico</a:t>
            </a:r>
          </a:p>
          <a:p>
            <a:pPr marL="1657350" lvl="3" indent="-285750">
              <a:buFont typeface="Calibri"/>
              <a:buChar char="-"/>
            </a:pPr>
            <a:r>
              <a:rPr lang="pt-BR" dirty="0"/>
              <a:t>Mutação no gene do retardo mental</a:t>
            </a:r>
          </a:p>
          <a:p>
            <a:pPr marL="1657350" lvl="3" indent="-285750">
              <a:buFont typeface="Calibri"/>
              <a:buChar char="-"/>
            </a:pPr>
            <a:r>
              <a:rPr lang="pt-BR" dirty="0"/>
              <a:t>Remédios usados em camundongos com o gene afetado restabelecem a síntese da proteína sináptica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0835E3-2AC6-9871-DEA7-7AA311132CF7}"/>
              </a:ext>
            </a:extLst>
          </p:cNvPr>
          <p:cNvSpPr txBox="1"/>
          <p:nvPr/>
        </p:nvSpPr>
        <p:spPr>
          <a:xfrm>
            <a:off x="578069" y="4528207"/>
            <a:ext cx="40394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u="sng" dirty="0"/>
              <a:t>Agricultura</a:t>
            </a:r>
            <a:r>
              <a:rPr lang="pt-BR" dirty="0"/>
              <a:t>: melhorias no plantio</a:t>
            </a:r>
          </a:p>
          <a:p>
            <a:pPr marL="285750" indent="-285750">
              <a:buFont typeface="Arial"/>
              <a:buChar char="•"/>
            </a:pP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u="sng" dirty="0"/>
              <a:t>Alimentos</a:t>
            </a:r>
            <a:r>
              <a:rPr lang="pt-BR" dirty="0"/>
              <a:t>: "melhores produtos"</a:t>
            </a:r>
          </a:p>
        </p:txBody>
      </p:sp>
    </p:spTree>
    <p:extLst>
      <p:ext uri="{BB962C8B-B14F-4D97-AF65-F5344CB8AC3E}">
        <p14:creationId xmlns:p14="http://schemas.microsoft.com/office/powerpoint/2010/main" val="5163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DA26E59-6591-8644-7037-64A7C394D35C}"/>
              </a:ext>
            </a:extLst>
          </p:cNvPr>
          <p:cNvSpPr txBox="1"/>
          <p:nvPr/>
        </p:nvSpPr>
        <p:spPr>
          <a:xfrm>
            <a:off x="804929" y="375634"/>
            <a:ext cx="96323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7200"/>
              <a:t>Aplicações</a:t>
            </a:r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D1F833-1D6A-37DF-4243-EC999E48249B}"/>
              </a:ext>
            </a:extLst>
          </p:cNvPr>
          <p:cNvSpPr txBox="1"/>
          <p:nvPr/>
        </p:nvSpPr>
        <p:spPr>
          <a:xfrm>
            <a:off x="1320901" y="2371858"/>
            <a:ext cx="584915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800">
                <a:latin typeface="Century Schoolbook"/>
                <a:cs typeface="Arial"/>
              </a:rPr>
              <a:t>Produção de substâncias;</a:t>
            </a:r>
          </a:p>
          <a:p>
            <a:pPr marL="742950" lvl="1" indent="-285750">
              <a:buFont typeface="Arial"/>
              <a:buChar char="•"/>
            </a:pPr>
            <a:r>
              <a:rPr lang="pt-BR" sz="2800">
                <a:latin typeface="Century Schoolbook"/>
                <a:cs typeface="Arial"/>
              </a:rPr>
              <a:t>Farmacêuticas;</a:t>
            </a:r>
          </a:p>
          <a:p>
            <a:pPr marL="742950" lvl="1" indent="-285750">
              <a:buFont typeface="Arial"/>
              <a:buChar char="•"/>
            </a:pPr>
            <a:r>
              <a:rPr lang="pt-BR" sz="2800">
                <a:latin typeface="Century Schoolbook"/>
                <a:cs typeface="Arial"/>
              </a:rPr>
              <a:t>Industrias.</a:t>
            </a:r>
          </a:p>
          <a:p>
            <a:pPr marL="285750" indent="-285750">
              <a:buFont typeface="Arial"/>
              <a:buChar char="•"/>
            </a:pPr>
            <a:r>
              <a:rPr lang="pt-BR" sz="2800">
                <a:latin typeface="Century Schoolbook"/>
                <a:cs typeface="Arial"/>
              </a:rPr>
              <a:t>Resolução de crimes na perícia;</a:t>
            </a:r>
          </a:p>
          <a:p>
            <a:pPr marL="285750" indent="-285750">
              <a:buFont typeface="Arial"/>
              <a:buChar char="•"/>
            </a:pPr>
            <a:r>
              <a:rPr lang="pt-BR" sz="2800">
                <a:latin typeface="Century Schoolbook"/>
                <a:cs typeface="Arial"/>
              </a:rPr>
              <a:t>Análise genética.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CDD1FD-709A-ADD5-67DF-1F6986800040}"/>
              </a:ext>
            </a:extLst>
          </p:cNvPr>
          <p:cNvSpPr txBox="1"/>
          <p:nvPr/>
        </p:nvSpPr>
        <p:spPr>
          <a:xfrm>
            <a:off x="7455370" y="5879629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245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48BFA43-339F-1292-17E2-8F5999098B15}"/>
              </a:ext>
            </a:extLst>
          </p:cNvPr>
          <p:cNvSpPr txBox="1"/>
          <p:nvPr/>
        </p:nvSpPr>
        <p:spPr>
          <a:xfrm>
            <a:off x="743364" y="704022"/>
            <a:ext cx="1016068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6600"/>
              <a:t>Produção de substâncias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8D6937-4453-7EB9-D996-F54FC9CEFDB0}"/>
              </a:ext>
            </a:extLst>
          </p:cNvPr>
          <p:cNvSpPr txBox="1"/>
          <p:nvPr/>
        </p:nvSpPr>
        <p:spPr>
          <a:xfrm>
            <a:off x="1014619" y="2505489"/>
            <a:ext cx="663644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/>
              <a:t>Farmacêuticas</a:t>
            </a:r>
            <a:endParaRPr lang="pt-BR"/>
          </a:p>
          <a:p>
            <a:pPr marL="914400" lvl="1" indent="-457200">
              <a:buFont typeface="Arial,Sans-Serif"/>
              <a:buChar char="•"/>
            </a:pPr>
            <a:r>
              <a:rPr lang="pt-BR" sz="2800"/>
              <a:t>Insulina</a:t>
            </a:r>
          </a:p>
          <a:p>
            <a:pPr marL="914400" lvl="1" indent="-457200">
              <a:buFont typeface="Arial,Sans-Serif"/>
              <a:buChar char="•"/>
            </a:pPr>
            <a:r>
              <a:rPr lang="pt-BR" sz="2800"/>
              <a:t>Hormônio de crescimento</a:t>
            </a:r>
          </a:p>
          <a:p>
            <a:pPr marL="914400" lvl="1" indent="-457200">
              <a:buFont typeface="Arial,Sans-Serif"/>
              <a:buChar char="•"/>
            </a:pPr>
            <a:r>
              <a:rPr lang="pt-BR" sz="2800"/>
              <a:t>Vacina</a:t>
            </a:r>
            <a:endParaRPr lang="en-US" sz="2800"/>
          </a:p>
          <a:p>
            <a:pPr marL="457200" indent="-457200">
              <a:buFont typeface="Arial"/>
              <a:buChar char="•"/>
            </a:pPr>
            <a:r>
              <a:rPr lang="pt-BR" sz="2800"/>
              <a:t>Industriais</a:t>
            </a:r>
          </a:p>
          <a:p>
            <a:pPr marL="914400" lvl="1" indent="-457200">
              <a:buFont typeface="Arial"/>
              <a:buChar char="•"/>
            </a:pPr>
            <a:endParaRPr lang="pt-BR" sz="2800"/>
          </a:p>
        </p:txBody>
      </p:sp>
      <p:pic>
        <p:nvPicPr>
          <p:cNvPr id="4" name="Imagem 4" descr="Garrafa de vidro&#10;&#10;Descrição gerada automaticamente">
            <a:extLst>
              <a:ext uri="{FF2B5EF4-FFF2-40B4-BE49-F238E27FC236}">
                <a16:creationId xmlns:a16="http://schemas.microsoft.com/office/drawing/2014/main" id="{AD921EF3-E85D-1A38-0566-D2077440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724" y="1937594"/>
            <a:ext cx="2346101" cy="1233431"/>
          </a:xfrm>
          <a:prstGeom prst="rect">
            <a:avLst/>
          </a:prstGeom>
        </p:spPr>
      </p:pic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785A70AB-FEEA-8AF3-B587-16B3B0EFE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653" y="1942946"/>
            <a:ext cx="2217312" cy="1211994"/>
          </a:xfrm>
          <a:prstGeom prst="rect">
            <a:avLst/>
          </a:prstGeom>
        </p:spPr>
      </p:pic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8470A661-26A5-6050-A4BC-035CD866B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063" y="3501274"/>
            <a:ext cx="2528551" cy="134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2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D7B8F31-AF92-B1EC-D059-E9926B640029}"/>
              </a:ext>
            </a:extLst>
          </p:cNvPr>
          <p:cNvSpPr txBox="1"/>
          <p:nvPr/>
        </p:nvSpPr>
        <p:spPr>
          <a:xfrm>
            <a:off x="693668" y="683315"/>
            <a:ext cx="100737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 kern="0">
                <a:latin typeface="Century Schoolbook"/>
                <a:ea typeface="Arial"/>
                <a:cs typeface="Arial"/>
              </a:rPr>
              <a:t>Resolução de crimes na perícia</a:t>
            </a:r>
            <a:endParaRPr lang="pt-BR" sz="5400">
              <a:latin typeface="Century Schoolbook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EF8ED5-89AB-9E69-16AA-30A85BCF1937}"/>
              </a:ext>
            </a:extLst>
          </p:cNvPr>
          <p:cNvSpPr txBox="1"/>
          <p:nvPr/>
        </p:nvSpPr>
        <p:spPr>
          <a:xfrm>
            <a:off x="990063" y="2229654"/>
            <a:ext cx="5685484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/>
              <a:t>Resolução de crimes na perícia</a:t>
            </a:r>
            <a:endParaRPr lang="pt-BR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680DC0-2919-D992-7AE1-89561529D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972" y="2012472"/>
            <a:ext cx="2987614" cy="1703117"/>
          </a:xfrm>
          <a:prstGeom prst="rect">
            <a:avLst/>
          </a:prstGeom>
        </p:spPr>
      </p:pic>
      <p:pic>
        <p:nvPicPr>
          <p:cNvPr id="5" name="Imagem 5" descr="Uma imagem contendo pessoa, mesa, homem, segurando&#10;&#10;Descrição gerada automaticamente">
            <a:extLst>
              <a:ext uri="{FF2B5EF4-FFF2-40B4-BE49-F238E27FC236}">
                <a16:creationId xmlns:a16="http://schemas.microsoft.com/office/drawing/2014/main" id="{A3A18B1B-F30C-0370-7DC3-09BBB83C9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8" t="-1128" r="4177"/>
          <a:stretch/>
        </p:blipFill>
        <p:spPr>
          <a:xfrm>
            <a:off x="1386626" y="3300402"/>
            <a:ext cx="5668196" cy="26520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8903D912-66B6-2F0F-8F57-2CF19A333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972" y="3967031"/>
            <a:ext cx="2987615" cy="19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16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64DFCB1-9F7C-F732-14D3-3149F881CF68}"/>
              </a:ext>
            </a:extLst>
          </p:cNvPr>
          <p:cNvSpPr txBox="1"/>
          <p:nvPr/>
        </p:nvSpPr>
        <p:spPr>
          <a:xfrm>
            <a:off x="851971" y="425065"/>
            <a:ext cx="89866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7200"/>
              <a:t>Análise genética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597F99-468C-4007-81CE-94B9997FBBE3}"/>
              </a:ext>
            </a:extLst>
          </p:cNvPr>
          <p:cNvSpPr txBox="1"/>
          <p:nvPr/>
        </p:nvSpPr>
        <p:spPr>
          <a:xfrm>
            <a:off x="1051774" y="2216240"/>
            <a:ext cx="82236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/>
              <a:t>Análise genética</a:t>
            </a:r>
            <a:endParaRPr lang="pt-BR"/>
          </a:p>
        </p:txBody>
      </p:sp>
      <p:pic>
        <p:nvPicPr>
          <p:cNvPr id="4" name="Imagem 4" descr="Uma imagem contendo ao ar livre, voando, azul, colorido&#10;&#10;Descrição gerada automaticamente">
            <a:extLst>
              <a:ext uri="{FF2B5EF4-FFF2-40B4-BE49-F238E27FC236}">
                <a16:creationId xmlns:a16="http://schemas.microsoft.com/office/drawing/2014/main" id="{2B58CDDD-45D2-689F-9508-CCC43B09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611" y="2414565"/>
            <a:ext cx="3054439" cy="4068020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5CA88F85-3DFC-3FB6-A371-250039B21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57" y="2917202"/>
            <a:ext cx="2625143" cy="1699735"/>
          </a:xfrm>
          <a:prstGeom prst="rect">
            <a:avLst/>
          </a:prstGeom>
        </p:spPr>
      </p:pic>
      <p:pic>
        <p:nvPicPr>
          <p:cNvPr id="6" name="Imagem 6" descr="Uma imagem contendo pessoa, celular, mesa, telefone&#10;&#10;Descrição gerada automaticamente">
            <a:extLst>
              <a:ext uri="{FF2B5EF4-FFF2-40B4-BE49-F238E27FC236}">
                <a16:creationId xmlns:a16="http://schemas.microsoft.com/office/drawing/2014/main" id="{2C416A86-C47F-20D9-E136-7C42B4C95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905" y="2878278"/>
            <a:ext cx="2638022" cy="1777585"/>
          </a:xfrm>
          <a:prstGeom prst="rect">
            <a:avLst/>
          </a:prstGeom>
        </p:spPr>
      </p:pic>
      <p:pic>
        <p:nvPicPr>
          <p:cNvPr id="8" name="Imagem 8" descr="Uma imagem contendo mesa, mulher, segurando, quarto de hospital&#10;&#10;Descrição gerada automaticamente">
            <a:extLst>
              <a:ext uri="{FF2B5EF4-FFF2-40B4-BE49-F238E27FC236}">
                <a16:creationId xmlns:a16="http://schemas.microsoft.com/office/drawing/2014/main" id="{6979F624-0623-3E27-579A-DB7AD2D7DB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01" r="-392" b="18077"/>
          <a:stretch/>
        </p:blipFill>
        <p:spPr>
          <a:xfrm>
            <a:off x="2781837" y="4964766"/>
            <a:ext cx="2753958" cy="16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70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62C000-F0D3-7216-DDB4-5069AD6A6449}"/>
              </a:ext>
            </a:extLst>
          </p:cNvPr>
          <p:cNvSpPr txBox="1"/>
          <p:nvPr/>
        </p:nvSpPr>
        <p:spPr>
          <a:xfrm>
            <a:off x="-1672" y="99629"/>
            <a:ext cx="1074956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/>
              <a:t>Referências Bibliográficas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B95A64-F71A-13B5-42A8-1124A1090A03}"/>
              </a:ext>
            </a:extLst>
          </p:cNvPr>
          <p:cNvSpPr txBox="1"/>
          <p:nvPr/>
        </p:nvSpPr>
        <p:spPr>
          <a:xfrm>
            <a:off x="669551" y="1049053"/>
            <a:ext cx="103295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16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E7A7C3-4CFF-F96F-AAC7-3749FA0489A1}"/>
              </a:ext>
            </a:extLst>
          </p:cNvPr>
          <p:cNvSpPr txBox="1"/>
          <p:nvPr/>
        </p:nvSpPr>
        <p:spPr>
          <a:xfrm>
            <a:off x="672353" y="1223600"/>
            <a:ext cx="10329581" cy="56015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pt-BR" sz="1600"/>
          </a:p>
          <a:p>
            <a:pPr marL="285750" indent="-285750" algn="just">
              <a:buFont typeface="Arial"/>
              <a:buChar char="•"/>
            </a:pPr>
            <a:endParaRPr lang="pt-BR" dirty="0"/>
          </a:p>
          <a:p>
            <a:pPr marL="285750" indent="-285750" algn="just">
              <a:buFont typeface="Arial"/>
              <a:buChar char="•"/>
            </a:pPr>
            <a:endParaRPr lang="pt-BR" dirty="0"/>
          </a:p>
          <a:p>
            <a:pPr marL="285750" indent="-285750" algn="just">
              <a:buFont typeface="Arial,Sans-Serif"/>
              <a:buChar char="•"/>
            </a:pPr>
            <a:endParaRPr lang="pt-BR" dirty="0"/>
          </a:p>
          <a:p>
            <a:pPr marL="285750" indent="-285750" algn="just">
              <a:buFont typeface="Arial,Sans-Serif"/>
              <a:buChar char="•"/>
            </a:pPr>
            <a:r>
              <a:rPr lang="pt-BR" dirty="0"/>
              <a:t>ARAGÃO, Francisco José Lima. </a:t>
            </a:r>
            <a:r>
              <a:rPr lang="pt-BR" b="1" dirty="0"/>
              <a:t>A trajetória dos organismos transgênicos</a:t>
            </a:r>
            <a:r>
              <a:rPr lang="pt-BR" dirty="0"/>
              <a:t>. [</a:t>
            </a:r>
            <a:r>
              <a:rPr lang="pt-BR" i="1" dirty="0"/>
              <a:t>S. l.</a:t>
            </a:r>
            <a:r>
              <a:rPr lang="pt-BR" dirty="0"/>
              <a:t>], 4 abr. 2023. Disponível em: </a:t>
            </a:r>
            <a:r>
              <a:rPr lang="pt-BR" dirty="0">
                <a:hlinkClick r:id="rId2"/>
              </a:rPr>
              <a:t>https://www.embrapa.br/olhares-para-2030/artigo/-/asset_publisher/SNN1QE9zUPS2/content/francisco-jose-lima-aragao?inheritRedirect=true#:~:text=A%20tecnologia%20do%20DNA%20recombinante,primeira%20mol%C3%A9cula%20de%20DNA%20recombinante</a:t>
            </a:r>
            <a:r>
              <a:rPr lang="pt-BR" dirty="0"/>
              <a:t>. Acesso em: 18 abr. 2023</a:t>
            </a:r>
            <a:endParaRPr lang="en-US"/>
          </a:p>
          <a:p>
            <a:pPr marL="285750" indent="-285750" algn="just">
              <a:buFont typeface="Arial,Sans-Serif"/>
              <a:buChar char="•"/>
            </a:pPr>
            <a:endParaRPr lang="pt-BR" dirty="0"/>
          </a:p>
          <a:p>
            <a:pPr marL="285750" indent="-285750" algn="just">
              <a:buFont typeface="Arial,Sans-Serif"/>
              <a:buChar char="•"/>
            </a:pPr>
            <a:r>
              <a:rPr lang="pt-BR" dirty="0"/>
              <a:t>FREITAS, Flávia. A Identificação Genética – Reação em Cadeia da Polimerase na análise forense e perícia criminal. </a:t>
            </a:r>
            <a:r>
              <a:rPr lang="pt-BR" b="1" dirty="0" err="1"/>
              <a:t>laborgene</a:t>
            </a:r>
            <a:r>
              <a:rPr lang="pt-BR" b="1" dirty="0"/>
              <a:t>,</a:t>
            </a:r>
            <a:r>
              <a:rPr lang="pt-BR" dirty="0"/>
              <a:t> 2019. Disponível em: </a:t>
            </a:r>
            <a:r>
              <a:rPr lang="pt-BR" dirty="0">
                <a:hlinkClick r:id="rId3"/>
              </a:rPr>
              <a:t>https://www.laborgene.com.br/a-pcr-na-identificacao-genetica/</a:t>
            </a:r>
            <a:r>
              <a:rPr lang="pt-BR" dirty="0"/>
              <a:t>. Acesso em: 18 abr. 2023. </a:t>
            </a:r>
            <a:endParaRPr lang="en-US" dirty="0"/>
          </a:p>
          <a:p>
            <a:pPr marL="285750" indent="-285750" algn="just">
              <a:buFont typeface="Arial"/>
              <a:buChar char="•"/>
            </a:pPr>
            <a:endParaRPr lang="pt-BR" dirty="0"/>
          </a:p>
          <a:p>
            <a:pPr marL="285750" indent="-285750" algn="just">
              <a:buFont typeface="Arial"/>
              <a:buChar char="•"/>
            </a:pPr>
            <a:r>
              <a:rPr lang="pt-BR" dirty="0"/>
              <a:t>MANCEBO, </a:t>
            </a:r>
            <a:r>
              <a:rPr lang="pt-BR" dirty="0" err="1"/>
              <a:t>A.m</a:t>
            </a:r>
            <a:r>
              <a:rPr lang="pt-BR" dirty="0"/>
              <a:t>; OLIVEIRA, </a:t>
            </a:r>
            <a:r>
              <a:rPr lang="pt-BR" dirty="0" err="1"/>
              <a:t>B.b</a:t>
            </a:r>
            <a:r>
              <a:rPr lang="pt-BR" dirty="0"/>
              <a:t>; CAMARGO, </a:t>
            </a:r>
            <a:r>
              <a:rPr lang="pt-BR" dirty="0" err="1"/>
              <a:t>G.s</a:t>
            </a:r>
            <a:r>
              <a:rPr lang="pt-BR" dirty="0"/>
              <a:t>; FIORUCI, </a:t>
            </a:r>
            <a:r>
              <a:rPr lang="pt-BR" dirty="0" err="1"/>
              <a:t>J.c.r</a:t>
            </a:r>
            <a:r>
              <a:rPr lang="pt-BR" dirty="0"/>
              <a:t>; FERREIRA, </a:t>
            </a:r>
            <a:r>
              <a:rPr lang="pt-BR" dirty="0" err="1"/>
              <a:t>M.a</a:t>
            </a:r>
            <a:r>
              <a:rPr lang="pt-BR" dirty="0"/>
              <a:t>; STURION, T.t. VACINAS DE DNA E RNA RECOMBINANTE: REVISÃO DE LITERATURA. </a:t>
            </a:r>
            <a:r>
              <a:rPr lang="pt-BR" b="1" dirty="0" err="1"/>
              <a:t>unifio</a:t>
            </a:r>
            <a:r>
              <a:rPr lang="pt-BR" b="1" dirty="0"/>
              <a:t>,</a:t>
            </a:r>
            <a:r>
              <a:rPr lang="pt-BR" dirty="0"/>
              <a:t> 2016. Disponível em: https://cic.unifio.edu.br/anaisCIC/anais2016/pdf/10_04.pdf. Acesso em: 18 abr. 2023. </a:t>
            </a:r>
            <a:endParaRPr lang="pt-BR"/>
          </a:p>
          <a:p>
            <a:pPr marL="285750" indent="-285750" algn="just">
              <a:buFont typeface="Arial"/>
              <a:buChar char="•"/>
            </a:pPr>
            <a:endParaRPr lang="pt-BR"/>
          </a:p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1FA066-B742-8D9D-8699-3B988F6DF2B0}"/>
              </a:ext>
            </a:extLst>
          </p:cNvPr>
          <p:cNvSpPr txBox="1"/>
          <p:nvPr/>
        </p:nvSpPr>
        <p:spPr>
          <a:xfrm>
            <a:off x="672511" y="1227079"/>
            <a:ext cx="103295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ALBERTS, Bruce. </a:t>
            </a:r>
            <a:r>
              <a:rPr lang="pt-BR" b="1" dirty="0">
                <a:ea typeface="+mn-lt"/>
                <a:cs typeface="+mn-lt"/>
              </a:rPr>
              <a:t>Fundamentos da biologia celular</a:t>
            </a:r>
            <a:r>
              <a:rPr lang="pt-BR" dirty="0">
                <a:ea typeface="+mn-lt"/>
                <a:cs typeface="+mn-lt"/>
              </a:rPr>
              <a:t>. Grupo A, 2017. </a:t>
            </a:r>
            <a:r>
              <a:rPr lang="pt-BR" i="1" dirty="0">
                <a:ea typeface="+mn-lt"/>
                <a:cs typeface="+mn-lt"/>
              </a:rPr>
              <a:t>E-book.</a:t>
            </a:r>
            <a:r>
              <a:rPr lang="pt-BR" dirty="0">
                <a:ea typeface="+mn-lt"/>
                <a:cs typeface="+mn-lt"/>
              </a:rPr>
              <a:t> ISBN 9788582714065. Disponível em: https://integrada.minhabiblioteca.com.br/#/books/9788582714065/. Acesso em: 19 abr. 2023.</a:t>
            </a:r>
          </a:p>
        </p:txBody>
      </p:sp>
    </p:spTree>
    <p:extLst>
      <p:ext uri="{BB962C8B-B14F-4D97-AF65-F5344CB8AC3E}">
        <p14:creationId xmlns:p14="http://schemas.microsoft.com/office/powerpoint/2010/main" val="356974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62C000-F0D3-7216-DDB4-5069AD6A6449}"/>
              </a:ext>
            </a:extLst>
          </p:cNvPr>
          <p:cNvSpPr txBox="1"/>
          <p:nvPr/>
        </p:nvSpPr>
        <p:spPr>
          <a:xfrm>
            <a:off x="-1672" y="99629"/>
            <a:ext cx="1074956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6000"/>
              <a:t>Referências Bibliográficas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E7A7C3-4CFF-F96F-AAC7-3749FA0489A1}"/>
              </a:ext>
            </a:extLst>
          </p:cNvPr>
          <p:cNvSpPr txBox="1"/>
          <p:nvPr/>
        </p:nvSpPr>
        <p:spPr>
          <a:xfrm>
            <a:off x="585666" y="1421923"/>
            <a:ext cx="10329581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MONTEIRO, Valdirene ; SILVA, Roberto Do Nascimento. </a:t>
            </a:r>
            <a:r>
              <a:rPr lang="pt-BR" b="1" dirty="0">
                <a:ea typeface="+mn-lt"/>
                <a:cs typeface="+mn-lt"/>
              </a:rPr>
              <a:t>Aplicações Industriais da Biotecnologia Enzimática</a:t>
            </a:r>
            <a:r>
              <a:rPr lang="pt-BR" dirty="0">
                <a:ea typeface="+mn-lt"/>
                <a:cs typeface="+mn-lt"/>
              </a:rPr>
              <a:t>. São Paulo: Revista Processos Químicos, 2009. Acesso em: 18 abr. 2023.</a:t>
            </a:r>
          </a:p>
          <a:p>
            <a:pPr marL="285750" indent="-285750">
              <a:buFont typeface="Arial"/>
              <a:buChar char="•"/>
            </a:pPr>
            <a:endParaRPr lang="pt-B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SILVA, Evelyn Oliveira Prado Da. </a:t>
            </a:r>
            <a:r>
              <a:rPr lang="pt-BR" b="1" dirty="0">
                <a:ea typeface="+mn-lt"/>
                <a:cs typeface="+mn-lt"/>
              </a:rPr>
              <a:t>Benefícios e malefícios dos alimentos transgênicos</a:t>
            </a:r>
            <a:r>
              <a:rPr lang="pt-BR" dirty="0">
                <a:ea typeface="+mn-lt"/>
                <a:cs typeface="+mn-lt"/>
              </a:rPr>
              <a:t>. São Paulo: </a:t>
            </a:r>
            <a:r>
              <a:rPr lang="pt-BR" dirty="0" err="1">
                <a:ea typeface="+mn-lt"/>
                <a:cs typeface="+mn-lt"/>
              </a:rPr>
              <a:t>Unisepe</a:t>
            </a:r>
            <a:r>
              <a:rPr lang="pt-BR" dirty="0">
                <a:ea typeface="+mn-lt"/>
                <a:cs typeface="+mn-lt"/>
              </a:rPr>
              <a:t> Educacional, 2022. Disponível em: https://www.saocamiloes.br/revista/index.php/cadernoscamilliani/article/view/426. Acesso em: 18 abr. 2023.</a:t>
            </a:r>
            <a:endParaRPr lang="pt-BR"/>
          </a:p>
          <a:p>
            <a:pPr marL="285750" indent="-285750" algn="just">
              <a:buFont typeface="Arial"/>
              <a:buChar char="•"/>
            </a:pPr>
            <a:endParaRPr lang="pt-BR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PENHA, </a:t>
            </a:r>
            <a:r>
              <a:rPr lang="pt-BR" dirty="0" err="1">
                <a:ea typeface="+mn-lt"/>
                <a:cs typeface="+mn-lt"/>
              </a:rPr>
              <a:t>Julio</a:t>
            </a:r>
            <a:r>
              <a:rPr lang="pt-BR" dirty="0">
                <a:ea typeface="+mn-lt"/>
                <a:cs typeface="+mn-lt"/>
              </a:rPr>
              <a:t> Cesar Queiroz. IDENTIFICAÇÃO DE HORMÔNIO DE CRESCIMENTO RECOMBINANTE PARA USO HUMANO POR CROMATOGRAFIA LÍQUIDA DE ULTRA EFICIÊNCIA ACOPLADA À ESPECTROMETRIA DE MASSAS SEQUENCIAL. </a:t>
            </a:r>
            <a:r>
              <a:rPr lang="pt-BR" b="1" dirty="0">
                <a:ea typeface="+mn-lt"/>
                <a:cs typeface="+mn-lt"/>
              </a:rPr>
              <a:t>Arca,</a:t>
            </a:r>
            <a:r>
              <a:rPr lang="pt-BR" dirty="0">
                <a:ea typeface="+mn-lt"/>
                <a:cs typeface="+mn-lt"/>
              </a:rPr>
              <a:t> 2015. Disponível em: https://www.arca.fiocruz.br/handle/icict/14720. Acesso em: 18 abr. 2023. </a:t>
            </a:r>
            <a:endParaRPr lang="pt-BR" dirty="0"/>
          </a:p>
          <a:p>
            <a:pPr algn="just"/>
            <a:endParaRPr lang="pt-BR"/>
          </a:p>
          <a:p>
            <a:pPr marL="285750" indent="-285750">
              <a:buFont typeface="Arial"/>
              <a:buChar char="•"/>
            </a:pPr>
            <a:r>
              <a:rPr lang="pt-BR" dirty="0">
                <a:ea typeface="+mn-lt"/>
                <a:cs typeface="+mn-lt"/>
              </a:rPr>
              <a:t>QUECINE, Maria C. TECNOLOGIA DO DNA RECOMBINANTE: HISTÓRICO, ENZIMAS DE RESTRIÇÃO E VETORES. </a:t>
            </a:r>
            <a:r>
              <a:rPr lang="pt-BR" dirty="0" err="1">
                <a:ea typeface="+mn-lt"/>
                <a:cs typeface="+mn-lt"/>
              </a:rPr>
              <a:t>Edisciplinas</a:t>
            </a:r>
            <a:r>
              <a:rPr lang="pt-BR" dirty="0">
                <a:ea typeface="+mn-lt"/>
                <a:cs typeface="+mn-lt"/>
              </a:rPr>
              <a:t> USP. Disponível em: https://edisciplinas.usp.br/pluginfile.php/4096411/mod_resource/content/1/Aula%203%20-%20Profa.%20Carolina%20e%20Prof.%20Labate.pdf. Acesso em: 19 abr. 2023.</a:t>
            </a:r>
            <a:endParaRPr lang="pt-BR" dirty="0"/>
          </a:p>
          <a:p>
            <a:pPr algn="just"/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03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37B7EDE-94F1-502F-5ECE-3D74A3ADDC6E}"/>
              </a:ext>
            </a:extLst>
          </p:cNvPr>
          <p:cNvSpPr txBox="1"/>
          <p:nvPr/>
        </p:nvSpPr>
        <p:spPr>
          <a:xfrm>
            <a:off x="1112611" y="236246"/>
            <a:ext cx="66675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7200"/>
              <a:t>Introdução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A9607C-4707-BDB9-46A9-66837619ACEB}"/>
              </a:ext>
            </a:extLst>
          </p:cNvPr>
          <p:cNvSpPr txBox="1"/>
          <p:nvPr/>
        </p:nvSpPr>
        <p:spPr>
          <a:xfrm>
            <a:off x="1000534" y="1716788"/>
            <a:ext cx="7825202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Paul Berg(1972)</a:t>
            </a:r>
          </a:p>
          <a:p>
            <a:pPr marL="285750" indent="-285750">
              <a:buFont typeface="Arial"/>
              <a:buChar char="•"/>
            </a:pPr>
            <a:endParaRPr lang="pt-BR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Experimento = cadeia de origem animal + cadeia de origem bacteriana</a:t>
            </a:r>
          </a:p>
          <a:p>
            <a:pPr marL="285750" indent="-285750">
              <a:buFont typeface="Arial"/>
              <a:buChar char="•"/>
            </a:pPr>
            <a:endParaRPr lang="pt-BR" sz="2800"/>
          </a:p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Herbert Boyer e Stanley Norman Cohen: </a:t>
            </a:r>
            <a:r>
              <a:rPr lang="pt-BR" sz="2800" err="1">
                <a:ea typeface="+mn-lt"/>
                <a:cs typeface="+mn-lt"/>
              </a:rPr>
              <a:t>rDNA</a:t>
            </a:r>
            <a:r>
              <a:rPr lang="pt-BR" sz="2800">
                <a:ea typeface="+mn-lt"/>
                <a:cs typeface="+mn-lt"/>
              </a:rPr>
              <a:t> introduzido em uma célula bacteriana.</a:t>
            </a:r>
            <a:endParaRPr lang="pt-BR"/>
          </a:p>
          <a:p>
            <a:pPr>
              <a:buFont typeface="Arial"/>
              <a:buChar char="•"/>
            </a:pPr>
            <a:endParaRPr lang="pt-BR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Maior uso cientifico</a:t>
            </a:r>
            <a:endParaRPr lang="pt-BR" sz="2800"/>
          </a:p>
        </p:txBody>
      </p:sp>
      <p:pic>
        <p:nvPicPr>
          <p:cNvPr id="7" name="Imagem 7" descr="Homem de terno e gravata&#10;&#10;Descrição gerada automaticamente">
            <a:extLst>
              <a:ext uri="{FF2B5EF4-FFF2-40B4-BE49-F238E27FC236}">
                <a16:creationId xmlns:a16="http://schemas.microsoft.com/office/drawing/2014/main" id="{B0ADA0EC-3001-A785-57D0-EB5E1D11D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9" r="25131" b="769"/>
          <a:stretch/>
        </p:blipFill>
        <p:spPr>
          <a:xfrm>
            <a:off x="8893834" y="1523231"/>
            <a:ext cx="2988717" cy="32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3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37B7EDE-94F1-502F-5ECE-3D74A3ADDC6E}"/>
              </a:ext>
            </a:extLst>
          </p:cNvPr>
          <p:cNvSpPr txBox="1"/>
          <p:nvPr/>
        </p:nvSpPr>
        <p:spPr>
          <a:xfrm>
            <a:off x="925705" y="394397"/>
            <a:ext cx="66675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7200"/>
              <a:t>Evolução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A9607C-4707-BDB9-46A9-66837619ACEB}"/>
              </a:ext>
            </a:extLst>
          </p:cNvPr>
          <p:cNvSpPr txBox="1"/>
          <p:nvPr/>
        </p:nvSpPr>
        <p:spPr>
          <a:xfrm>
            <a:off x="928647" y="2104977"/>
            <a:ext cx="799773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pt-BR" sz="2800"/>
              <a:t>Corrida na ciência para novas descobertas</a:t>
            </a:r>
          </a:p>
          <a:p>
            <a:pPr marL="285750" indent="-285750">
              <a:buFont typeface="Arial,Sans-Serif"/>
              <a:buChar char="•"/>
            </a:pPr>
            <a:endParaRPr lang="pt-BR" sz="2800"/>
          </a:p>
          <a:p>
            <a:pPr marL="285750" indent="-285750">
              <a:buFont typeface="Arial,Sans-Serif"/>
              <a:buChar char="•"/>
            </a:pPr>
            <a:r>
              <a:rPr lang="pt-BR" sz="2800"/>
              <a:t>1974: primeiro eucarioto transgênico</a:t>
            </a:r>
            <a:endParaRPr lang="pt-BR"/>
          </a:p>
          <a:p>
            <a:pPr marL="285750" indent="-285750">
              <a:buFont typeface="Arial,Sans-Serif"/>
              <a:buChar char="•"/>
            </a:pPr>
            <a:endParaRPr lang="pt-BR" sz="2800"/>
          </a:p>
          <a:p>
            <a:pPr marL="285750" indent="-285750">
              <a:buFont typeface="Arial,Sans-Serif"/>
              <a:buChar char="•"/>
            </a:pPr>
            <a:r>
              <a:rPr lang="pt-BR" sz="2800"/>
              <a:t>1983: primeiras plantas transgênicas</a:t>
            </a:r>
            <a:endParaRPr lang="pt-BR"/>
          </a:p>
          <a:p>
            <a:pPr marL="285750" indent="-285750">
              <a:buFont typeface="Arial,Sans-Serif"/>
              <a:buChar char="•"/>
            </a:pPr>
            <a:endParaRPr lang="pt-BR" sz="2800"/>
          </a:p>
          <a:p>
            <a:pPr marL="285750" indent="-285750">
              <a:buFont typeface="Arial,Sans-Serif"/>
              <a:buChar char="•"/>
            </a:pPr>
            <a:r>
              <a:rPr lang="pt-BR" sz="2800"/>
              <a:t>Plantas tolerantes a herbicidas e resistentes a insetos, produção de insulina em bactérias, vacinas.</a:t>
            </a:r>
          </a:p>
          <a:p>
            <a:endParaRPr lang="pt-BR" sz="2800"/>
          </a:p>
        </p:txBody>
      </p:sp>
      <p:pic>
        <p:nvPicPr>
          <p:cNvPr id="2" name="Imagem 2" descr="Círculo&#10;&#10;Descrição gerada automaticamente">
            <a:extLst>
              <a:ext uri="{FF2B5EF4-FFF2-40B4-BE49-F238E27FC236}">
                <a16:creationId xmlns:a16="http://schemas.microsoft.com/office/drawing/2014/main" id="{385C5626-5A22-0A1C-2254-02FAF5A2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645" y="1511061"/>
            <a:ext cx="3361425" cy="33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7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3A70EF0-B1D6-0B0E-930F-E1BF4B9BF6B3}"/>
              </a:ext>
            </a:extLst>
          </p:cNvPr>
          <p:cNvSpPr txBox="1"/>
          <p:nvPr/>
        </p:nvSpPr>
        <p:spPr>
          <a:xfrm>
            <a:off x="1039770" y="514996"/>
            <a:ext cx="111556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7200">
                <a:cs typeface="Posterama"/>
              </a:rPr>
              <a:t>DNA Recombinante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C041FB3-882F-46CF-85C2-929DB8CD5A33}"/>
              </a:ext>
            </a:extLst>
          </p:cNvPr>
          <p:cNvSpPr txBox="1"/>
          <p:nvPr/>
        </p:nvSpPr>
        <p:spPr>
          <a:xfrm>
            <a:off x="797082" y="1762665"/>
            <a:ext cx="925096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Molécula de DNA que apresenta uma ou mais partes de outro(s) DNA(s). </a:t>
            </a:r>
            <a:endParaRPr lang="pt-BR"/>
          </a:p>
          <a:p>
            <a:endParaRPr lang="pt-BR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pt-BR" sz="2800">
                <a:ea typeface="+mn-lt"/>
                <a:cs typeface="+mn-lt"/>
              </a:rPr>
              <a:t>Fragmentos de espécies diferentes.</a:t>
            </a:r>
            <a:endParaRPr lang="pt-BR" sz="2800"/>
          </a:p>
          <a:p>
            <a:pPr marL="457200" indent="-457200" algn="l">
              <a:buFont typeface="Arial"/>
              <a:buChar char="•"/>
            </a:pPr>
            <a:endParaRPr lang="pt-BR" sz="2800"/>
          </a:p>
          <a:p>
            <a:pPr marL="457200" indent="-457200">
              <a:buFont typeface="Arial"/>
              <a:buChar char="•"/>
            </a:pPr>
            <a:r>
              <a:rPr lang="pt-BR" sz="2800"/>
              <a:t>Interesse comercial</a:t>
            </a:r>
          </a:p>
          <a:p>
            <a:pPr marL="457200" indent="-457200">
              <a:buFont typeface="Arial"/>
              <a:buChar char="•"/>
            </a:pPr>
            <a:endParaRPr lang="pt-BR" sz="2800"/>
          </a:p>
          <a:p>
            <a:pPr marL="457200" indent="-457200">
              <a:buFont typeface="Arial"/>
              <a:buChar char="•"/>
            </a:pPr>
            <a:r>
              <a:rPr lang="pt-BR" sz="2800"/>
              <a:t>Construção do </a:t>
            </a:r>
            <a:r>
              <a:rPr lang="pt-BR" sz="2800" err="1"/>
              <a:t>rDNA:Clivagem</a:t>
            </a:r>
            <a:r>
              <a:rPr lang="pt-BR" sz="2800"/>
              <a:t> + Clonagem</a:t>
            </a:r>
          </a:p>
          <a:p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96A41F81-5CDF-3694-70BA-16A4F19BD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286" y="2316192"/>
            <a:ext cx="3217652" cy="324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0E2BF3C-1AAF-C4BE-988B-27931CBC2160}"/>
              </a:ext>
            </a:extLst>
          </p:cNvPr>
          <p:cNvSpPr txBox="1"/>
          <p:nvPr/>
        </p:nvSpPr>
        <p:spPr>
          <a:xfrm>
            <a:off x="846666" y="357481"/>
            <a:ext cx="98495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7200"/>
              <a:t>Clonagem Molecular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3D0043-75C1-BDF3-3AFB-254DFEC44B2B}"/>
              </a:ext>
            </a:extLst>
          </p:cNvPr>
          <p:cNvSpPr txBox="1"/>
          <p:nvPr/>
        </p:nvSpPr>
        <p:spPr>
          <a:xfrm>
            <a:off x="1194740" y="1909703"/>
            <a:ext cx="85419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/>
              <a:t>Construção e replicação</a:t>
            </a:r>
          </a:p>
        </p:txBody>
      </p:sp>
      <p:pic>
        <p:nvPicPr>
          <p:cNvPr id="5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8F2FE57E-73BB-727B-3E24-E78F1F777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45" b="353"/>
          <a:stretch/>
        </p:blipFill>
        <p:spPr>
          <a:xfrm>
            <a:off x="2974622" y="2783070"/>
            <a:ext cx="6157358" cy="28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7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0E2BF3C-1AAF-C4BE-988B-27931CBC2160}"/>
              </a:ext>
            </a:extLst>
          </p:cNvPr>
          <p:cNvSpPr txBox="1"/>
          <p:nvPr/>
        </p:nvSpPr>
        <p:spPr>
          <a:xfrm>
            <a:off x="1166518" y="310444"/>
            <a:ext cx="984955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/>
              <a:t>Plasmídeos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862612BC-E068-05D2-2BD5-0D3A79955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" r="-171" b="481"/>
          <a:stretch/>
        </p:blipFill>
        <p:spPr>
          <a:xfrm>
            <a:off x="3341511" y="3431646"/>
            <a:ext cx="5499555" cy="194206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18B2B43-C43B-E682-1962-843F048552FB}"/>
              </a:ext>
            </a:extLst>
          </p:cNvPr>
          <p:cNvSpPr txBox="1"/>
          <p:nvPr/>
        </p:nvSpPr>
        <p:spPr>
          <a:xfrm>
            <a:off x="1166518" y="1815628"/>
            <a:ext cx="86454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2800"/>
              <a:t>Cadeias circulares duplas de moléculas de DNA</a:t>
            </a:r>
          </a:p>
        </p:txBody>
      </p:sp>
    </p:spTree>
    <p:extLst>
      <p:ext uri="{BB962C8B-B14F-4D97-AF65-F5344CB8AC3E}">
        <p14:creationId xmlns:p14="http://schemas.microsoft.com/office/powerpoint/2010/main" val="376890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03FF5A0-D5E9-DCFF-1EF2-9074C2AD0C2F}"/>
              </a:ext>
            </a:extLst>
          </p:cNvPr>
          <p:cNvSpPr txBox="1"/>
          <p:nvPr/>
        </p:nvSpPr>
        <p:spPr>
          <a:xfrm>
            <a:off x="1288814" y="488857"/>
            <a:ext cx="91534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/>
              <a:t>Isolamento do gene de interesse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A8DCAE7-E7B7-57D5-81F3-5F51B3A1484B}"/>
              </a:ext>
            </a:extLst>
          </p:cNvPr>
          <p:cNvSpPr txBox="1"/>
          <p:nvPr/>
        </p:nvSpPr>
        <p:spPr>
          <a:xfrm>
            <a:off x="1288815" y="1718821"/>
            <a:ext cx="74788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800"/>
              <a:t>Enzimas de Restrição</a:t>
            </a:r>
          </a:p>
        </p:txBody>
      </p:sp>
      <p:pic>
        <p:nvPicPr>
          <p:cNvPr id="7" name="Imagem 7" descr="Uma imagem contendo Gráfico&#10;&#10;Descrição gerada automaticamente">
            <a:extLst>
              <a:ext uri="{FF2B5EF4-FFF2-40B4-BE49-F238E27FC236}">
                <a16:creationId xmlns:a16="http://schemas.microsoft.com/office/drawing/2014/main" id="{3B91D414-7CEB-B445-F1A1-23FC52F1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447" y="2847255"/>
            <a:ext cx="6106675" cy="18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46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2EA698F-9E9F-8F5C-C914-94BECE03804E}"/>
              </a:ext>
            </a:extLst>
          </p:cNvPr>
          <p:cNvSpPr txBox="1"/>
          <p:nvPr/>
        </p:nvSpPr>
        <p:spPr>
          <a:xfrm>
            <a:off x="1063036" y="479777"/>
            <a:ext cx="928511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/>
              <a:t>Incorporação do gene no plasmídeo</a:t>
            </a: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031DC2E5-6C91-3571-58ED-2CA62D8CA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994" y="1522582"/>
            <a:ext cx="4191940" cy="501698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95E57F8-6DCB-8E22-8C71-11D8664C2D0A}"/>
              </a:ext>
            </a:extLst>
          </p:cNvPr>
          <p:cNvSpPr txBox="1"/>
          <p:nvPr/>
        </p:nvSpPr>
        <p:spPr>
          <a:xfrm>
            <a:off x="1063036" y="1523999"/>
            <a:ext cx="75071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/>
              <a:t>DNA-ligase</a:t>
            </a:r>
          </a:p>
        </p:txBody>
      </p:sp>
    </p:spTree>
    <p:extLst>
      <p:ext uri="{BB962C8B-B14F-4D97-AF65-F5344CB8AC3E}">
        <p14:creationId xmlns:p14="http://schemas.microsoft.com/office/powerpoint/2010/main" val="2377905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EB057A1-BE14-C4F3-A71A-A23910B2199D}"/>
              </a:ext>
            </a:extLst>
          </p:cNvPr>
          <p:cNvSpPr txBox="1"/>
          <p:nvPr/>
        </p:nvSpPr>
        <p:spPr>
          <a:xfrm>
            <a:off x="1213555" y="376296"/>
            <a:ext cx="902170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/>
              <a:t>Incorporamos o plasmídeo na bactéria e multiplicação da bactéria com o gene de interesse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D8B83081-7B03-BAC7-5D4B-E00E60E7C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86" y="3676440"/>
            <a:ext cx="5311421" cy="22803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78CAC14-BA3B-99CF-F1BC-A0276D175E73}"/>
              </a:ext>
            </a:extLst>
          </p:cNvPr>
          <p:cNvSpPr txBox="1"/>
          <p:nvPr/>
        </p:nvSpPr>
        <p:spPr>
          <a:xfrm>
            <a:off x="1213555" y="2652889"/>
            <a:ext cx="65099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800"/>
              <a:t>DNA </a:t>
            </a:r>
            <a:r>
              <a:rPr lang="pt-BR" sz="2800" err="1"/>
              <a:t>plasmideal</a:t>
            </a:r>
            <a:r>
              <a:rPr lang="pt-BR" sz="2800"/>
              <a:t> recombinante</a:t>
            </a:r>
          </a:p>
        </p:txBody>
      </p:sp>
    </p:spTree>
    <p:extLst>
      <p:ext uri="{BB962C8B-B14F-4D97-AF65-F5344CB8AC3E}">
        <p14:creationId xmlns:p14="http://schemas.microsoft.com/office/powerpoint/2010/main" val="70961628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View</vt:lpstr>
      <vt:lpstr>Tecnologia do DNA Recombinante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80</cp:revision>
  <dcterms:created xsi:type="dcterms:W3CDTF">2023-04-23T22:05:41Z</dcterms:created>
  <dcterms:modified xsi:type="dcterms:W3CDTF">2023-04-24T23:26:40Z</dcterms:modified>
</cp:coreProperties>
</file>